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FBD0-7CED-4C14-918D-041C518DD3A8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D464-B32B-4692-A341-9FC1A00A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Regression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Dyal</a:t>
            </a:r>
            <a:r>
              <a:rPr lang="en-US" dirty="0" smtClean="0"/>
              <a:t> </a:t>
            </a:r>
            <a:r>
              <a:rPr lang="en-US" dirty="0" err="1" smtClean="0"/>
              <a:t>Bhatnagar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Regression tells about the causal relationship among variables</a:t>
            </a:r>
          </a:p>
          <a:p>
            <a:r>
              <a:rPr lang="en-US" sz="2400" dirty="0" smtClean="0"/>
              <a:t>There is a </a:t>
            </a:r>
            <a:r>
              <a:rPr lang="en-US" sz="2400" b="1" dirty="0" smtClean="0"/>
              <a:t>Dependent Variable</a:t>
            </a:r>
            <a:r>
              <a:rPr lang="en-US" sz="2400" dirty="0" smtClean="0"/>
              <a:t> whose values depend upon one or many </a:t>
            </a:r>
            <a:r>
              <a:rPr lang="en-US" sz="2400" b="1" dirty="0" smtClean="0"/>
              <a:t>Independent Variables or predictors or </a:t>
            </a:r>
            <a:r>
              <a:rPr lang="en-US" sz="2400" b="1" dirty="0" err="1" smtClean="0"/>
              <a:t>regressors</a:t>
            </a:r>
            <a:r>
              <a:rPr lang="en-US" sz="2400" b="1" dirty="0" smtClean="0"/>
              <a:t>.</a:t>
            </a:r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 + </a:t>
            </a:r>
            <a:r>
              <a:rPr lang="en-US" sz="2400" dirty="0" smtClean="0">
                <a:sym typeface="Symbol"/>
              </a:rPr>
              <a:t>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+ </a:t>
            </a:r>
            <a:r>
              <a:rPr lang="en-US" sz="2400" dirty="0" smtClean="0">
                <a:sym typeface="Symbol"/>
              </a:rPr>
              <a:t></a:t>
            </a:r>
            <a:r>
              <a:rPr lang="en-US" sz="2400" baseline="-25000" dirty="0" smtClean="0"/>
              <a:t>I</a:t>
            </a:r>
          </a:p>
          <a:p>
            <a:pPr lvl="1"/>
            <a:r>
              <a:rPr lang="en-US" sz="2200" dirty="0" smtClean="0"/>
              <a:t>Where, Y</a:t>
            </a:r>
            <a:r>
              <a:rPr lang="en-US" sz="2200" baseline="-25000" dirty="0" smtClean="0"/>
              <a:t>i </a:t>
            </a:r>
            <a:r>
              <a:rPr lang="en-US" sz="2200" dirty="0" smtClean="0"/>
              <a:t>is the Dependent Variable in time </a:t>
            </a:r>
            <a:r>
              <a:rPr lang="en-US" sz="2200" dirty="0" err="1" smtClean="0"/>
              <a:t>i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X</a:t>
            </a:r>
            <a:r>
              <a:rPr lang="en-US" sz="2200" baseline="-25000" dirty="0" smtClean="0"/>
              <a:t>i </a:t>
            </a:r>
            <a:r>
              <a:rPr lang="en-US" sz="2200" dirty="0" smtClean="0"/>
              <a:t>is the Independent Variable in time </a:t>
            </a:r>
            <a:r>
              <a:rPr lang="en-US" sz="2200" dirty="0" err="1" smtClean="0"/>
              <a:t>i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>
                <a:sym typeface="Symbol"/>
              </a:rPr>
              <a:t> </a:t>
            </a:r>
            <a:r>
              <a:rPr lang="en-US" sz="2200" dirty="0" smtClean="0"/>
              <a:t>is the intercept of the regression line.</a:t>
            </a:r>
          </a:p>
          <a:p>
            <a:pPr lvl="1"/>
            <a:r>
              <a:rPr lang="en-US" sz="2200" dirty="0" smtClean="0">
                <a:sym typeface="Symbol"/>
              </a:rPr>
              <a:t> </a:t>
            </a:r>
            <a:r>
              <a:rPr lang="en-US" sz="2200" dirty="0" smtClean="0"/>
              <a:t>is the slope of the regression line and is called the </a:t>
            </a:r>
            <a:r>
              <a:rPr lang="en-US" sz="2200" b="1" dirty="0" smtClean="0"/>
              <a:t>Regression Coefficient</a:t>
            </a:r>
            <a:r>
              <a:rPr lang="en-US" sz="2200" dirty="0" smtClean="0"/>
              <a:t>. Regression coefficients indicate the relationship of the Independent Variable with the Dependent Variable.</a:t>
            </a:r>
          </a:p>
          <a:p>
            <a:pPr lvl="1"/>
            <a:r>
              <a:rPr lang="en-US" sz="2200" dirty="0" smtClean="0">
                <a:sym typeface="Symbol"/>
              </a:rPr>
              <a:t></a:t>
            </a:r>
            <a:r>
              <a:rPr lang="en-US" sz="2200" baseline="-25000" dirty="0" smtClean="0"/>
              <a:t>I </a:t>
            </a:r>
            <a:r>
              <a:rPr lang="en-US" sz="2200" dirty="0" smtClean="0"/>
              <a:t>is the error term or the disturbance term.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Regression Notations: Regression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Unstandardised</a:t>
            </a:r>
            <a:r>
              <a:rPr lang="en-US" b="1" dirty="0" smtClean="0"/>
              <a:t> Regression Coefficients </a:t>
            </a:r>
            <a:r>
              <a:rPr lang="en-US" dirty="0" smtClean="0"/>
              <a:t>are the original </a:t>
            </a:r>
            <a:r>
              <a:rPr lang="en-US" dirty="0" smtClean="0">
                <a:sym typeface="Symbol"/>
              </a:rPr>
              <a:t> values with there SE (Standard Error)</a:t>
            </a:r>
          </a:p>
          <a:p>
            <a:pPr lvl="1"/>
            <a:r>
              <a:rPr lang="en-US" dirty="0" smtClean="0">
                <a:sym typeface="Symbol"/>
              </a:rPr>
              <a:t>SE is the Standard Deviation of sample means. Thus, a lesser SE would mean that the sample is representative of the population and the  is more reliable.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Standardised</a:t>
            </a:r>
            <a:r>
              <a:rPr lang="en-US" b="1" dirty="0" smtClean="0"/>
              <a:t> Regression Coefficients </a:t>
            </a:r>
            <a:r>
              <a:rPr lang="en-US" dirty="0" smtClean="0"/>
              <a:t>tell us the number of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 change</a:t>
            </a:r>
            <a:r>
              <a:rPr lang="en-US" dirty="0" smtClean="0"/>
              <a:t> in the Dependent Variable as a result of 1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 change in Independent Variable.</a:t>
            </a:r>
          </a:p>
          <a:p>
            <a:pPr lvl="1"/>
            <a:r>
              <a:rPr lang="en-US" dirty="0" smtClean="0">
                <a:sym typeface="Symbol"/>
              </a:rPr>
              <a:t>Thus, they are not dependent on the units of measurement and therefore are directly comparable.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Notations: t-value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t-value = </a:t>
            </a:r>
            <a:r>
              <a:rPr lang="en-US" dirty="0" smtClean="0">
                <a:sym typeface="Symbol"/>
              </a:rPr>
              <a:t>/SE</a:t>
            </a:r>
          </a:p>
          <a:p>
            <a:r>
              <a:rPr lang="en-US" dirty="0" smtClean="0">
                <a:sym typeface="Symbol"/>
              </a:rPr>
              <a:t>If t-value &gt; 1.96 or its p-value &lt; 0.05,  is significant at 5% level of significance</a:t>
            </a:r>
            <a:r>
              <a:rPr lang="en-US" dirty="0" smtClean="0"/>
              <a:t> </a:t>
            </a:r>
          </a:p>
          <a:p>
            <a:r>
              <a:rPr lang="en-US" dirty="0" smtClean="0">
                <a:sym typeface="Symbol"/>
              </a:rPr>
              <a:t>If t-value &gt; 2.58 or its p-value &lt; 0.01,  is significant at 1% level of significance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larger the t-value and smaller the p-value, greater is the contribution of that predictor.</a:t>
            </a:r>
          </a:p>
          <a:p>
            <a:r>
              <a:rPr lang="en-US" dirty="0" smtClean="0"/>
              <a:t>Coefficients can be ranked as per their t-values.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Regression Notations: Multiple R and R</a:t>
            </a:r>
            <a:r>
              <a:rPr lang="en-US" sz="3900" baseline="30000" dirty="0" smtClean="0"/>
              <a:t>2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R = Correlation between Y and Ŷ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(Coefficient of determination) tells as to how much variation in the Dependent Variable is explained by all Independent Variables together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= Explained variation/Total variation</a:t>
            </a:r>
          </a:p>
          <a:p>
            <a:r>
              <a:rPr lang="en-US" dirty="0" smtClean="0"/>
              <a:t>The only way to increase R</a:t>
            </a:r>
            <a:r>
              <a:rPr lang="en-US" baseline="30000" dirty="0" smtClean="0"/>
              <a:t>2</a:t>
            </a:r>
            <a:r>
              <a:rPr lang="en-US" dirty="0" smtClean="0"/>
              <a:t> is to…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sz="3200" dirty="0" smtClean="0"/>
              <a:t>…increase the number of Independent Variables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Notations: Adjusted R</a:t>
            </a:r>
            <a:r>
              <a:rPr lang="en-US" baseline="30000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There is a lot of argument regarding what the adjusted R</a:t>
            </a:r>
            <a:r>
              <a:rPr lang="en-US" sz="5900" baseline="30000" dirty="0" smtClean="0"/>
              <a:t>2</a:t>
            </a:r>
            <a:r>
              <a:rPr lang="en-US" sz="5900" dirty="0" smtClean="0"/>
              <a:t> is adjusted for.</a:t>
            </a:r>
          </a:p>
          <a:p>
            <a:pPr lvl="1"/>
            <a:r>
              <a:rPr lang="en-US" sz="5900" dirty="0" smtClean="0"/>
              <a:t>Adjusted for degrees of freedom, or</a:t>
            </a:r>
          </a:p>
          <a:p>
            <a:pPr lvl="1"/>
            <a:r>
              <a:rPr lang="en-US" sz="5900" dirty="0" smtClean="0"/>
              <a:t>Adjusted for number of predictors,</a:t>
            </a:r>
          </a:p>
          <a:p>
            <a:pPr lvl="2"/>
            <a:r>
              <a:rPr lang="en-US" sz="5500" dirty="0" smtClean="0"/>
              <a:t>Suppose you compare a five predictor model with a higher R</a:t>
            </a:r>
            <a:r>
              <a:rPr lang="en-US" sz="5500" baseline="30000" dirty="0" smtClean="0"/>
              <a:t>2</a:t>
            </a:r>
            <a:r>
              <a:rPr lang="en-US" sz="5500" dirty="0" smtClean="0"/>
              <a:t> to a one predictor model. Does the five predictor model have a higher R</a:t>
            </a:r>
            <a:r>
              <a:rPr lang="en-US" sz="5500" baseline="30000" dirty="0" smtClean="0"/>
              <a:t>2</a:t>
            </a:r>
            <a:r>
              <a:rPr lang="en-US" sz="5500" dirty="0" smtClean="0"/>
              <a:t> because its better or is the R</a:t>
            </a:r>
            <a:r>
              <a:rPr lang="en-US" sz="5500" baseline="30000" dirty="0" smtClean="0"/>
              <a:t>2</a:t>
            </a:r>
            <a:r>
              <a:rPr lang="en-US" sz="5500" dirty="0" smtClean="0"/>
              <a:t> higher because it has more predictors? Simple compare the adjusted R</a:t>
            </a:r>
            <a:r>
              <a:rPr lang="en-US" sz="5500" baseline="30000" dirty="0" smtClean="0"/>
              <a:t>2</a:t>
            </a:r>
            <a:r>
              <a:rPr lang="en-US" sz="5500" dirty="0" smtClean="0"/>
              <a:t> values to find out.</a:t>
            </a:r>
          </a:p>
          <a:p>
            <a:pPr lvl="1"/>
            <a:r>
              <a:rPr lang="en-US" sz="5900" dirty="0" smtClean="0"/>
              <a:t>Adjusted for sampling error</a:t>
            </a:r>
          </a:p>
          <a:p>
            <a:pPr lvl="2"/>
            <a:r>
              <a:rPr lang="en-US" sz="5500" dirty="0" smtClean="0"/>
              <a:t>It tells how much variation in dependent Variable would be accounted for if the model has been derived from the population from which the sample has been taken</a:t>
            </a:r>
          </a:p>
          <a:p>
            <a:pPr lvl="8">
              <a:buNone/>
            </a:pPr>
            <a:r>
              <a:rPr lang="en-US" sz="5500" dirty="0" smtClean="0"/>
              <a:t>				-Andy Field</a:t>
            </a:r>
          </a:p>
          <a:p>
            <a:pPr lvl="8">
              <a:buNone/>
            </a:pPr>
            <a:endParaRPr lang="en-US" sz="5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Notations: F-stats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F-statistics in ANOVA table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Higher the F-statistics better it is.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/>
              <a:t>of F-test in regression is that all </a:t>
            </a:r>
            <a:r>
              <a:rPr lang="en-US" dirty="0" smtClean="0">
                <a:sym typeface="Symbol"/>
              </a:rPr>
              <a:t>s in regression equation are equal to zero.</a:t>
            </a:r>
          </a:p>
          <a:p>
            <a:pPr lvl="1"/>
            <a:r>
              <a:rPr lang="en-US" dirty="0" smtClean="0">
                <a:sym typeface="Symbol"/>
              </a:rPr>
              <a:t>Rejection of </a:t>
            </a:r>
            <a:r>
              <a:rPr lang="en-US" dirty="0" smtClean="0"/>
              <a:t>H</a:t>
            </a:r>
            <a:r>
              <a:rPr lang="en-US" baseline="-25000" dirty="0" smtClean="0"/>
              <a:t>o </a:t>
            </a:r>
            <a:r>
              <a:rPr lang="en-US" dirty="0" smtClean="0">
                <a:sym typeface="Symbol"/>
              </a:rPr>
              <a:t>would mean that at-least one of the s is significant  </a:t>
            </a:r>
            <a:endParaRPr lang="en-US" dirty="0" smtClean="0"/>
          </a:p>
          <a:p>
            <a:r>
              <a:rPr lang="en-US" dirty="0" smtClean="0"/>
              <a:t>p-value of F-stat &lt; 0.05 indicates that the F-stat value is significant and the model is fit and capable of predicting Dependent Variable.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057400"/>
            <a:ext cx="5334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Regression Model: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Symbol"/>
              </a:rPr>
              <a:t>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(Error terms) in different time periods must not be correlated</a:t>
            </a:r>
            <a:r>
              <a:rPr lang="en-US" dirty="0" smtClean="0"/>
              <a:t> : No Auto-Correlation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Required only in case of Time-Series Data and not for Cross-Sectional Data</a:t>
            </a:r>
          </a:p>
          <a:p>
            <a:pPr lvl="1"/>
            <a:r>
              <a:rPr lang="en-US" dirty="0" smtClean="0">
                <a:sym typeface="Symbol"/>
              </a:rPr>
              <a:t>Durbin Watson Test: Values near 2 are acceptable</a:t>
            </a:r>
          </a:p>
          <a:p>
            <a:r>
              <a:rPr lang="en-US" dirty="0" smtClean="0">
                <a:sym typeface="Symbol"/>
              </a:rPr>
              <a:t>Variance of all 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(Error terms) in different time periods is constant: </a:t>
            </a:r>
            <a:r>
              <a:rPr lang="en-US" dirty="0" err="1" smtClean="0">
                <a:sym typeface="Symbol"/>
              </a:rPr>
              <a:t>Homoscadicity</a:t>
            </a:r>
            <a:r>
              <a:rPr lang="en-US" dirty="0" smtClean="0">
                <a:sym typeface="Symbol"/>
              </a:rPr>
              <a:t> (No </a:t>
            </a:r>
            <a:r>
              <a:rPr lang="en-US" dirty="0" err="1" smtClean="0">
                <a:sym typeface="Symbol"/>
              </a:rPr>
              <a:t>Hetroscadicity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All 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(Error terms) in different time periods should be normally distributed</a:t>
            </a:r>
          </a:p>
          <a:p>
            <a:pPr lvl="1"/>
            <a:r>
              <a:rPr lang="en-US" dirty="0" smtClean="0">
                <a:sym typeface="Symbol"/>
              </a:rPr>
              <a:t>KS Test or various Plots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Model: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ym typeface="Symbol"/>
              </a:rPr>
              <a:t>In different time periods the 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(Error terms) and </a:t>
            </a:r>
            <a:r>
              <a:rPr lang="en-US" dirty="0" err="1" smtClean="0">
                <a:sym typeface="Symbol"/>
              </a:rPr>
              <a:t>regressors</a:t>
            </a:r>
            <a:r>
              <a:rPr lang="en-US" dirty="0" smtClean="0">
                <a:sym typeface="Symbol"/>
              </a:rPr>
              <a:t> (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) must not be correlated: </a:t>
            </a:r>
            <a:r>
              <a:rPr lang="en-US" dirty="0" err="1" smtClean="0">
                <a:sym typeface="Symbol"/>
              </a:rPr>
              <a:t>Exogenity</a:t>
            </a:r>
            <a:r>
              <a:rPr lang="en-US" dirty="0" smtClean="0">
                <a:sym typeface="Symbol"/>
              </a:rPr>
              <a:t> (No </a:t>
            </a:r>
            <a:r>
              <a:rPr lang="en-US" dirty="0" err="1" smtClean="0">
                <a:sym typeface="Symbol"/>
              </a:rPr>
              <a:t>Endogenity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err="1" smtClean="0">
                <a:sym typeface="Symbol"/>
              </a:rPr>
              <a:t>regressors</a:t>
            </a:r>
            <a:r>
              <a:rPr lang="en-US" dirty="0" smtClean="0">
                <a:sym typeface="Symbol"/>
              </a:rPr>
              <a:t> (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) should not have high degree of correlation among them: No Multi-Collinearity</a:t>
            </a:r>
          </a:p>
          <a:p>
            <a:pPr lvl="1"/>
            <a:r>
              <a:rPr lang="en-US" dirty="0" smtClean="0">
                <a:sym typeface="Symbol"/>
              </a:rPr>
              <a:t>VIF (Variance Inflation Sector) &gt; 10 is a cause of concern</a:t>
            </a:r>
          </a:p>
          <a:p>
            <a:pPr lvl="1"/>
            <a:r>
              <a:rPr lang="en-US" dirty="0" smtClean="0">
                <a:sym typeface="Symbol"/>
              </a:rPr>
              <a:t>Tolerance is inverse of VIF, should be &lt;0.1</a:t>
            </a:r>
          </a:p>
          <a:p>
            <a:r>
              <a:rPr lang="en-US" dirty="0" smtClean="0">
                <a:sym typeface="Symbol"/>
              </a:rPr>
              <a:t>All </a:t>
            </a:r>
            <a:r>
              <a:rPr lang="en-US" baseline="-25000" dirty="0" smtClean="0"/>
              <a:t>I</a:t>
            </a:r>
            <a:r>
              <a:rPr lang="en-US" dirty="0" smtClean="0">
                <a:sym typeface="Symbol"/>
              </a:rPr>
              <a:t>(Error terms) in different time periods shall have a zero mean</a:t>
            </a:r>
          </a:p>
          <a:p>
            <a:pPr algn="ctr">
              <a:buNone/>
            </a:pPr>
            <a:r>
              <a:rPr lang="en-US" dirty="0" smtClean="0"/>
              <a:t>PLEASE NOTE THAT ALMOST ALL ASSUMPTIONS ARE RELATED TO THE ERROR TERM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685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Regression Concepts</vt:lpstr>
      <vt:lpstr>Regression</vt:lpstr>
      <vt:lpstr>Regression Notations: Regression coefficients</vt:lpstr>
      <vt:lpstr>Regression Notations: t-value</vt:lpstr>
      <vt:lpstr>Regression Notations: Multiple R and R2</vt:lpstr>
      <vt:lpstr>Regression Notations: Adjusted R2</vt:lpstr>
      <vt:lpstr>Regression Notations: F-stats</vt:lpstr>
      <vt:lpstr>Regression Model: Assumptions</vt:lpstr>
      <vt:lpstr>Regression Model: Assumptions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Concepts</dc:title>
  <dc:creator>HP</dc:creator>
  <cp:lastModifiedBy>HP</cp:lastModifiedBy>
  <cp:revision>22</cp:revision>
  <dcterms:created xsi:type="dcterms:W3CDTF">2019-01-03T05:46:11Z</dcterms:created>
  <dcterms:modified xsi:type="dcterms:W3CDTF">2019-01-03T13:06:22Z</dcterms:modified>
</cp:coreProperties>
</file>