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7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FA43-E835-46EC-B234-96EC7BC54B44}" type="datetimeFigureOut">
              <a:rPr lang="en-US" smtClean="0"/>
              <a:pPr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62410-C0FB-4181-93F3-C198E76BE2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FA43-E835-46EC-B234-96EC7BC54B44}" type="datetimeFigureOut">
              <a:rPr lang="en-US" smtClean="0"/>
              <a:pPr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62410-C0FB-4181-93F3-C198E76BE2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FA43-E835-46EC-B234-96EC7BC54B44}" type="datetimeFigureOut">
              <a:rPr lang="en-US" smtClean="0"/>
              <a:pPr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62410-C0FB-4181-93F3-C198E76BE2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FA43-E835-46EC-B234-96EC7BC54B44}" type="datetimeFigureOut">
              <a:rPr lang="en-US" smtClean="0"/>
              <a:pPr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62410-C0FB-4181-93F3-C198E76BE2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FA43-E835-46EC-B234-96EC7BC54B44}" type="datetimeFigureOut">
              <a:rPr lang="en-US" smtClean="0"/>
              <a:pPr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62410-C0FB-4181-93F3-C198E76BE2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FA43-E835-46EC-B234-96EC7BC54B44}" type="datetimeFigureOut">
              <a:rPr lang="en-US" smtClean="0"/>
              <a:pPr/>
              <a:t>8/20/2018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62410-C0FB-4181-93F3-C198E76BE2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FA43-E835-46EC-B234-96EC7BC54B44}" type="datetimeFigureOut">
              <a:rPr lang="en-US" smtClean="0"/>
              <a:pPr/>
              <a:t>8/20/2018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62410-C0FB-4181-93F3-C198E76BE2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FA43-E835-46EC-B234-96EC7BC54B44}" type="datetimeFigureOut">
              <a:rPr lang="en-US" smtClean="0"/>
              <a:pPr/>
              <a:t>8/20/2018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62410-C0FB-4181-93F3-C198E76BE2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FA43-E835-46EC-B234-96EC7BC54B44}" type="datetimeFigureOut">
              <a:rPr lang="en-US" smtClean="0"/>
              <a:pPr/>
              <a:t>8/20/2018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62410-C0FB-4181-93F3-C198E76BE2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FA43-E835-46EC-B234-96EC7BC54B44}" type="datetimeFigureOut">
              <a:rPr lang="en-US" smtClean="0"/>
              <a:pPr/>
              <a:t>8/20/2018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62410-C0FB-4181-93F3-C198E76BE2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FA43-E835-46EC-B234-96EC7BC54B44}" type="datetimeFigureOut">
              <a:rPr lang="en-US" smtClean="0"/>
              <a:pPr/>
              <a:t>8/20/2018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62410-C0FB-4181-93F3-C198E76BE2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8FA43-E835-46EC-B234-96EC7BC54B44}" type="datetimeFigureOut">
              <a:rPr lang="en-US" smtClean="0"/>
              <a:pPr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62410-C0FB-4181-93F3-C198E76BE2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ANOVA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Dyal</a:t>
            </a:r>
            <a:r>
              <a:rPr lang="en-US" dirty="0" smtClean="0"/>
              <a:t> </a:t>
            </a:r>
            <a:r>
              <a:rPr lang="en-US" dirty="0" err="1" smtClean="0"/>
              <a:t>Bhatnagar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ANOVA: More than one Independent Variable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One way ANOVA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Analyze </a:t>
            </a:r>
            <a:r>
              <a:rPr lang="en-US" dirty="0" smtClean="0">
                <a:sym typeface="Symbol"/>
              </a:rPr>
              <a:t> Compare Means  One Way ANOVA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Two way ANOVA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err="1" smtClean="0"/>
              <a:t>Analyse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 General Linear Model  </a:t>
            </a:r>
            <a:r>
              <a:rPr lang="en-US" dirty="0" err="1" smtClean="0">
                <a:sym typeface="Symbol"/>
              </a:rPr>
              <a:t>Univariate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524000" y="1397000"/>
          <a:ext cx="6096000" cy="36715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  <a:gridCol w="1524000"/>
                <a:gridCol w="1371600"/>
                <a:gridCol w="1676400"/>
              </a:tblGrid>
              <a:tr h="90805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vert="wordArtVert" anchor="ctr"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Dependent Variable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66750"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Independent Variable(s)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Metric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Non-Metric</a:t>
                      </a:r>
                      <a:endParaRPr lang="en-US" b="1" dirty="0"/>
                    </a:p>
                  </a:txBody>
                  <a:tcPr anchor="ctr"/>
                </a:tc>
              </a:tr>
              <a:tr h="11303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Metric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Regression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Discriminant Analysis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Binary/Logistic regression</a:t>
                      </a:r>
                    </a:p>
                  </a:txBody>
                  <a:tcPr anchor="ctr"/>
                </a:tc>
              </a:tr>
              <a:tr h="90805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Non-Metric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Hypothesis testing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Chi-square Test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independent variable (which is non-metric) has two categories, we will use t-test</a:t>
            </a:r>
          </a:p>
          <a:p>
            <a:r>
              <a:rPr lang="en-US" dirty="0" smtClean="0"/>
              <a:t>And if the independent variable has more than two categories we will use F-test (ANOVA)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ANOVA uses F statistics which is the ratio of variances between groups and variances with-in groups (error variance)</a:t>
            </a:r>
          </a:p>
          <a:p>
            <a:r>
              <a:rPr lang="en-US" dirty="0" smtClean="0"/>
              <a:t>If group means do not differ significantly, one can believe that all group means come from same population and do not differ</a:t>
            </a:r>
          </a:p>
          <a:p>
            <a:r>
              <a:rPr lang="en-US" dirty="0" smtClean="0"/>
              <a:t>Larger the F statistics </a:t>
            </a:r>
            <a:r>
              <a:rPr lang="en-US" dirty="0" smtClean="0">
                <a:sym typeface="Symbol"/>
              </a:rPr>
              <a:t> Larger is the difference between groups as compared to with-in group differences</a:t>
            </a:r>
          </a:p>
          <a:p>
            <a:r>
              <a:rPr lang="en-US" dirty="0" smtClean="0">
                <a:sym typeface="Symbol"/>
              </a:rPr>
              <a:t>F Statistics &lt; 1  Indicates no significant difference in the group means and thus </a:t>
            </a:r>
            <a:r>
              <a:rPr lang="en-US" dirty="0" smtClean="0"/>
              <a:t>H</a:t>
            </a:r>
            <a:r>
              <a:rPr lang="en-US" baseline="-25000" dirty="0" smtClean="0"/>
              <a:t>o</a:t>
            </a:r>
            <a:r>
              <a:rPr lang="en-US" dirty="0" smtClean="0">
                <a:sym typeface="Symbol"/>
              </a:rPr>
              <a:t> is correct.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smtClean="0"/>
              <a:t>Normality:</a:t>
            </a:r>
          </a:p>
          <a:p>
            <a:r>
              <a:rPr lang="en-US" dirty="0" smtClean="0"/>
              <a:t>H</a:t>
            </a:r>
            <a:r>
              <a:rPr lang="en-US" baseline="-25000" dirty="0" smtClean="0"/>
              <a:t>o</a:t>
            </a:r>
            <a:r>
              <a:rPr lang="en-US" dirty="0" smtClean="0">
                <a:sym typeface="Symbol"/>
              </a:rPr>
              <a:t>  Data are normally distributed</a:t>
            </a:r>
          </a:p>
          <a:p>
            <a:r>
              <a:rPr lang="en-US" dirty="0" smtClean="0">
                <a:sym typeface="Symbol"/>
              </a:rPr>
              <a:t>Steps to check overall normality</a:t>
            </a:r>
          </a:p>
          <a:p>
            <a:pPr lvl="1"/>
            <a:r>
              <a:rPr lang="en-US" dirty="0" smtClean="0">
                <a:sym typeface="Symbol"/>
              </a:rPr>
              <a:t>Analyze  Non parametric tests  Legacy dialogs  One sample K S test</a:t>
            </a:r>
          </a:p>
          <a:p>
            <a:pPr lvl="1"/>
            <a:r>
              <a:rPr lang="en-US" dirty="0" smtClean="0">
                <a:sym typeface="Symbol"/>
              </a:rPr>
              <a:t> p-value of K S Test &gt; 0.05  Data are normally distributed</a:t>
            </a:r>
          </a:p>
          <a:p>
            <a:pPr lvl="1"/>
            <a:r>
              <a:rPr lang="en-US" dirty="0" smtClean="0">
                <a:sym typeface="Symbol"/>
              </a:rPr>
              <a:t>p-value of K S Test &lt; 0.05  </a:t>
            </a:r>
            <a:r>
              <a:rPr lang="en-US" smtClean="0">
                <a:sym typeface="Symbol"/>
              </a:rPr>
              <a:t>Use Non-parametric test</a:t>
            </a:r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Steps to check category-wise normality</a:t>
            </a:r>
          </a:p>
          <a:p>
            <a:pPr lvl="1"/>
            <a:r>
              <a:rPr lang="en-US" dirty="0" smtClean="0">
                <a:sym typeface="Symbol"/>
              </a:rPr>
              <a:t>Analyze  Descriptive  Explore  Plots  </a:t>
            </a:r>
            <a:r>
              <a:rPr lang="en-US" i="1" dirty="0" smtClean="0">
                <a:sym typeface="Symbol"/>
              </a:rPr>
              <a:t>Tick </a:t>
            </a:r>
            <a:r>
              <a:rPr lang="en-US" dirty="0" smtClean="0">
                <a:sym typeface="Symbol"/>
              </a:rPr>
              <a:t>Normality plots with stats</a:t>
            </a:r>
          </a:p>
          <a:p>
            <a:r>
              <a:rPr lang="en-US" dirty="0" smtClean="0">
                <a:sym typeface="Symbol"/>
              </a:rPr>
              <a:t>If your sample size for different categories is comparable, and any one or two categories are not normally distributed, even then, F &amp; t are very robust tests</a:t>
            </a:r>
          </a:p>
          <a:p>
            <a:pPr>
              <a:buNone/>
            </a:pPr>
            <a:r>
              <a:rPr lang="en-US" dirty="0">
                <a:sym typeface="Symbol"/>
              </a:rPr>
              <a:t>	</a:t>
            </a:r>
            <a:r>
              <a:rPr lang="en-US" dirty="0" smtClean="0">
                <a:sym typeface="Symbol"/>
              </a:rPr>
              <a:t>							- Andy Field</a:t>
            </a:r>
          </a:p>
          <a:p>
            <a:pPr lvl="1">
              <a:buNone/>
            </a:pPr>
            <a:endParaRPr lang="en-US" dirty="0" smtClean="0"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/>
              <a:t>Homogeneity of Variance:</a:t>
            </a:r>
          </a:p>
          <a:p>
            <a:r>
              <a:rPr lang="en-US" dirty="0" smtClean="0"/>
              <a:t>We assume that each sample comes from a population with same variance. And thus, variance across samples is homogeneous.</a:t>
            </a:r>
          </a:p>
          <a:p>
            <a:r>
              <a:rPr lang="en-US" dirty="0" smtClean="0"/>
              <a:t>H</a:t>
            </a:r>
            <a:r>
              <a:rPr lang="en-US" baseline="-25000" dirty="0" smtClean="0"/>
              <a:t>o</a:t>
            </a:r>
            <a:r>
              <a:rPr lang="en-US" dirty="0" smtClean="0">
                <a:sym typeface="Symbol"/>
              </a:rPr>
              <a:t>  Variances across groups is equal or </a:t>
            </a:r>
            <a:r>
              <a:rPr lang="en-US" dirty="0" smtClean="0">
                <a:sym typeface="Symbol"/>
              </a:rPr>
              <a:t>Homogeneous</a:t>
            </a:r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Steps to check overall Variance</a:t>
            </a:r>
          </a:p>
          <a:p>
            <a:pPr lvl="1"/>
            <a:r>
              <a:rPr lang="en-US" dirty="0" smtClean="0">
                <a:sym typeface="Symbol"/>
              </a:rPr>
              <a:t>Analyze  Descriptive statistics  </a:t>
            </a:r>
            <a:r>
              <a:rPr lang="en-US" dirty="0" err="1" smtClean="0">
                <a:sym typeface="Symbol"/>
              </a:rPr>
              <a:t>Descriptives</a:t>
            </a:r>
            <a:r>
              <a:rPr lang="en-US" dirty="0" smtClean="0">
                <a:sym typeface="Symbol"/>
              </a:rPr>
              <a:t>  Options  </a:t>
            </a:r>
            <a:r>
              <a:rPr lang="en-US" i="1" dirty="0" smtClean="0">
                <a:sym typeface="Symbol"/>
              </a:rPr>
              <a:t>Tick </a:t>
            </a:r>
            <a:r>
              <a:rPr lang="en-US" dirty="0" smtClean="0">
                <a:sym typeface="Symbol"/>
              </a:rPr>
              <a:t>Variance </a:t>
            </a:r>
          </a:p>
          <a:p>
            <a:r>
              <a:rPr lang="en-US" dirty="0" smtClean="0">
                <a:sym typeface="Symbol"/>
              </a:rPr>
              <a:t>Steps to check category-wise Variance</a:t>
            </a:r>
          </a:p>
          <a:p>
            <a:pPr lvl="1"/>
            <a:r>
              <a:rPr lang="en-US" dirty="0" smtClean="0">
                <a:sym typeface="Symbol"/>
              </a:rPr>
              <a:t>Analyze  Compare Means  Means  Options  </a:t>
            </a:r>
            <a:r>
              <a:rPr lang="en-US" i="1" dirty="0" smtClean="0">
                <a:sym typeface="Symbol"/>
              </a:rPr>
              <a:t>Tick </a:t>
            </a:r>
            <a:r>
              <a:rPr lang="en-US" dirty="0" smtClean="0">
                <a:sym typeface="Symbol"/>
              </a:rPr>
              <a:t>Variance</a:t>
            </a:r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Leven’s Test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p-value &gt; 0.05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Accept H</a:t>
            </a:r>
            <a:r>
              <a:rPr lang="en-US" baseline="-25000" dirty="0" smtClean="0"/>
              <a:t>o</a:t>
            </a:r>
            <a:r>
              <a:rPr lang="en-US" dirty="0" smtClean="0">
                <a:sym typeface="Symbol"/>
              </a:rPr>
              <a:t>  Equal Variances assumed</a:t>
            </a:r>
          </a:p>
          <a:p>
            <a:r>
              <a:rPr lang="en-US" dirty="0" smtClean="0">
                <a:sym typeface="Symbol"/>
              </a:rPr>
              <a:t>Use ANOVA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p-value &lt; 0.05	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Reject H</a:t>
            </a:r>
            <a:r>
              <a:rPr lang="en-US" baseline="-25000" dirty="0" smtClean="0"/>
              <a:t>o</a:t>
            </a:r>
            <a:r>
              <a:rPr lang="en-US" dirty="0" smtClean="0">
                <a:sym typeface="Symbol"/>
              </a:rPr>
              <a:t>  Equal Variances not assumed</a:t>
            </a:r>
          </a:p>
          <a:p>
            <a:r>
              <a:rPr lang="en-US" dirty="0" smtClean="0">
                <a:sym typeface="Symbol"/>
              </a:rPr>
              <a:t>Use Welch test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Means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Planned comparisons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Exploring the differences in means among all possible pairs of groups, decided </a:t>
            </a:r>
            <a:r>
              <a:rPr lang="en-US" i="1" dirty="0" smtClean="0"/>
              <a:t>a priori  </a:t>
            </a:r>
            <a:r>
              <a:rPr lang="en-US" dirty="0" smtClean="0"/>
              <a:t>by the researcher.</a:t>
            </a:r>
          </a:p>
          <a:p>
            <a:r>
              <a:rPr lang="en-US" i="1" dirty="0" smtClean="0"/>
              <a:t>Contrasts	</a:t>
            </a:r>
            <a:endParaRPr lang="en-US" i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Unplanned comparisons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Post Hoc Tests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Hoc</a:t>
            </a:r>
            <a:r>
              <a:rPr lang="en-US" dirty="0" smtClean="0"/>
              <a:t> Tests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Leven’s p-value </a:t>
            </a:r>
            <a:r>
              <a:rPr lang="en-US" dirty="0" smtClean="0"/>
              <a:t>&gt; 0.05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Accept H</a:t>
            </a:r>
            <a:r>
              <a:rPr lang="en-US" baseline="-25000" dirty="0" smtClean="0"/>
              <a:t>o</a:t>
            </a:r>
            <a:r>
              <a:rPr lang="en-US" dirty="0" smtClean="0">
                <a:sym typeface="Symbol"/>
              </a:rPr>
              <a:t>  Equal Variances assumed</a:t>
            </a:r>
          </a:p>
          <a:p>
            <a:r>
              <a:rPr lang="en-US" dirty="0" smtClean="0">
                <a:sym typeface="Symbol"/>
              </a:rPr>
              <a:t>Use ANOVA</a:t>
            </a:r>
          </a:p>
          <a:p>
            <a:r>
              <a:rPr lang="en-US" dirty="0" smtClean="0">
                <a:sym typeface="Symbol"/>
              </a:rPr>
              <a:t>Post Hoc companion test: </a:t>
            </a:r>
            <a:r>
              <a:rPr lang="en-US" dirty="0" err="1" smtClean="0">
                <a:sym typeface="Symbol"/>
              </a:rPr>
              <a:t>Tukey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Leven’s p-value </a:t>
            </a:r>
            <a:r>
              <a:rPr lang="en-US" dirty="0" smtClean="0"/>
              <a:t>&lt; 0.05	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Reject H</a:t>
            </a:r>
            <a:r>
              <a:rPr lang="en-US" baseline="-25000" dirty="0" smtClean="0"/>
              <a:t>o</a:t>
            </a:r>
            <a:r>
              <a:rPr lang="en-US" dirty="0" smtClean="0">
                <a:sym typeface="Symbol"/>
              </a:rPr>
              <a:t>  Equal Variances not assumed</a:t>
            </a:r>
          </a:p>
          <a:p>
            <a:r>
              <a:rPr lang="en-US" dirty="0" smtClean="0">
                <a:sym typeface="Symbol"/>
              </a:rPr>
              <a:t>Use Welch test</a:t>
            </a:r>
          </a:p>
          <a:p>
            <a:r>
              <a:rPr lang="en-US" dirty="0" smtClean="0">
                <a:sym typeface="Symbol"/>
              </a:rPr>
              <a:t>Post Hoc Companion test: Games Howell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432</Words>
  <Application>Microsoft Office PowerPoint</Application>
  <PresentationFormat>On-screen Show 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ANOVA</vt:lpstr>
      <vt:lpstr>Slide 2</vt:lpstr>
      <vt:lpstr>Slide 3</vt:lpstr>
      <vt:lpstr>ANOVA</vt:lpstr>
      <vt:lpstr>Assumptions</vt:lpstr>
      <vt:lpstr>Assumptions</vt:lpstr>
      <vt:lpstr>Leven’s Test</vt:lpstr>
      <vt:lpstr>Comparing Means</vt:lpstr>
      <vt:lpstr>Post Hoc Tests</vt:lpstr>
      <vt:lpstr>ANOVA: More than one Independent Variable</vt:lpstr>
      <vt:lpstr>Thanks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ANOVA</dc:title>
  <dc:creator>HP</dc:creator>
  <cp:lastModifiedBy>HP</cp:lastModifiedBy>
  <cp:revision>12</cp:revision>
  <dcterms:created xsi:type="dcterms:W3CDTF">2018-08-19T11:47:08Z</dcterms:created>
  <dcterms:modified xsi:type="dcterms:W3CDTF">2018-08-20T12:36:00Z</dcterms:modified>
</cp:coreProperties>
</file>